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32918400" cy="21945600"/>
  <p:notesSz cx="7315200" cy="96012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000000"/>
          </p15:clr>
        </p15:guide>
        <p15:guide id="2" pos="1036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49EAA-5843-4C29-AEB7-A72E57795F68}">
  <a:tblStyle styleId="{AB949EAA-5843-4C29-AEB7-A72E57795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>
        <p:scale>
          <a:sx n="62" d="100"/>
          <a:sy n="62" d="100"/>
        </p:scale>
        <p:origin x="-3000" y="-184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957262" y="720725"/>
            <a:ext cx="5400675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 rot="5400000">
            <a:off x="18206721" y="6537963"/>
            <a:ext cx="18724880" cy="74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 rot="5400000">
            <a:off x="3119120" y="-594357"/>
            <a:ext cx="18724880" cy="2167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646237" y="5121275"/>
            <a:ext cx="29625924" cy="1448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 rot="5400000">
            <a:off x="9217820" y="-2450306"/>
            <a:ext cx="14482761" cy="2962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6452237" y="1960880"/>
            <a:ext cx="19751040" cy="131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R="0" lvl="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None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452237" y="17175481"/>
            <a:ext cx="19751040" cy="25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870180" y="873761"/>
            <a:ext cx="18402300" cy="18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645922" y="4592321"/>
            <a:ext cx="10829927" cy="1501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/>
          <a:lstStyle>
            <a:lvl1pPr marL="457200" marR="0" lvl="0" indent="-2286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645920" y="6959600"/>
            <a:ext cx="14544677" cy="126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»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16722092" y="4912362"/>
            <a:ext cx="14550390" cy="204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/>
          <a:lstStyle>
            <a:lvl1pPr marL="457200" marR="0" lvl="0" indent="-2286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16722092" y="6959600"/>
            <a:ext cx="14550390" cy="126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»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78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645920" y="5120641"/>
            <a:ext cx="14538960" cy="1448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–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»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16733520" y="5120641"/>
            <a:ext cx="14538960" cy="1448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–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»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22300" algn="l" rtl="0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2600327" y="14102081"/>
            <a:ext cx="27980641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2600327" y="9301483"/>
            <a:ext cx="27980641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/>
          <a:lstStyle>
            <a:lvl1pPr marL="457200" marR="0" lvl="0" indent="-228600" algn="l" rtl="0"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500"/>
              <a:buFont typeface="Arial"/>
              <a:buNone/>
              <a:defRPr sz="5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7" y="5121275"/>
            <a:ext cx="29625924" cy="1448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/>
          <a:lstStyle>
            <a:lvl1pPr marL="457200" marR="0" lvl="0" indent="-927100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50" y="-50"/>
            <a:ext cx="32918400" cy="25908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1541100" y="-30200"/>
            <a:ext cx="31728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55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Exploring the functional networks of the resting brain with topological data analysis</a:t>
            </a:r>
            <a:endParaRPr sz="55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356600" y="819100"/>
            <a:ext cx="30281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Rafi Ayub</a:t>
            </a:r>
            <a:r>
              <a:rPr lang="en-US" sz="4400" baseline="300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1,2</a:t>
            </a:r>
            <a:endParaRPr sz="4400" baseline="30000" dirty="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30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Department of Bioengineering</a:t>
            </a:r>
            <a:endParaRPr sz="3000" dirty="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aseline="300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3000" dirty="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Department of Psychiatry and Behavioral Sciences</a:t>
            </a:r>
            <a:endParaRPr sz="3000" dirty="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50" y="2590750"/>
            <a:ext cx="12353700" cy="18800100"/>
          </a:xfrm>
          <a:prstGeom prst="rect">
            <a:avLst/>
          </a:prstGeom>
          <a:solidFill>
            <a:srgbClr val="FFF8E6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25" name="Shape 125"/>
          <p:cNvSpPr/>
          <p:nvPr/>
        </p:nvSpPr>
        <p:spPr>
          <a:xfrm>
            <a:off x="0" y="21441975"/>
            <a:ext cx="32918400" cy="503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2353850" y="2590775"/>
            <a:ext cx="20564400" cy="18800100"/>
          </a:xfrm>
          <a:prstGeom prst="rect">
            <a:avLst/>
          </a:prstGeom>
          <a:solidFill>
            <a:srgbClr val="FFF8E6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127" name="Shape 127"/>
          <p:cNvGrpSpPr/>
          <p:nvPr/>
        </p:nvGrpSpPr>
        <p:grpSpPr>
          <a:xfrm>
            <a:off x="235750" y="2814325"/>
            <a:ext cx="11785584" cy="7602356"/>
            <a:chOff x="433790" y="3119125"/>
            <a:chExt cx="11586300" cy="7602356"/>
          </a:xfrm>
        </p:grpSpPr>
        <p:sp>
          <p:nvSpPr>
            <p:cNvPr id="128" name="Shape 128"/>
            <p:cNvSpPr txBox="1"/>
            <p:nvPr/>
          </p:nvSpPr>
          <p:spPr>
            <a:xfrm>
              <a:off x="433790" y="3119125"/>
              <a:ext cx="11586300" cy="11214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Introduction</a:t>
              </a:r>
              <a:endParaRPr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433790" y="4088124"/>
              <a:ext cx="11586300" cy="6633357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Background</a:t>
              </a:r>
              <a:endParaRPr sz="265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brain exhibits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intrinsic activity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with nuanced structure and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rich dynamics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even at rest when it is performing no explicit task [1]</a:t>
              </a: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Consistent patterns of correlations between regions, known as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resting state networks (RSNs) </a:t>
              </a:r>
              <a:r>
                <a:rPr lang="en-US" sz="265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show diverse interactions at rest</a:t>
              </a: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Psychiatric disorders have been linked to the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dysregulation of these networks</a:t>
              </a:r>
              <a:r>
                <a:rPr lang="en-US" sz="265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; changes in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mood or arousal </a:t>
              </a:r>
              <a:r>
                <a:rPr lang="en-US" sz="2650" dirty="0">
                  <a:solidFill>
                    <a:schemeClr val="tx1"/>
                  </a:solidFill>
                  <a:latin typeface="Open Sans"/>
                  <a:ea typeface="Open Sans"/>
                  <a:cs typeface="Open Sans"/>
                  <a:sym typeface="Open Sans"/>
                </a:rPr>
                <a:t>can also affect network dynamics [2][3]</a:t>
              </a: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</a:t>
              </a: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Current methods of characterizing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resting state functional connectivity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are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linear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may fail to reveal important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non-linear structure 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and relationships between brain regions and networks</a:t>
              </a: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does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physiological state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such as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fasting</a:t>
              </a:r>
              <a:r>
                <a:rPr lang="en-US" sz="265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change brain dynamics?</a:t>
              </a:r>
              <a:endParaRPr sz="265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Solution</a:t>
              </a:r>
              <a:endParaRPr sz="265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69900" lvl="0" indent="-508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650" dirty="0">
                  <a:latin typeface="Open Sans"/>
                  <a:ea typeface="Open Sans"/>
                  <a:cs typeface="Open Sans"/>
                  <a:sym typeface="Open Sans"/>
                </a:rPr>
                <a:t>Non-linear methods from </a:t>
              </a:r>
              <a:r>
                <a:rPr lang="en-US" sz="265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topological data analysis (TDA)</a:t>
              </a:r>
              <a:r>
                <a:rPr lang="en-US" sz="2650" dirty="0">
                  <a:latin typeface="Open Sans"/>
                  <a:ea typeface="Open Sans"/>
                  <a:cs typeface="Open Sans"/>
                  <a:sym typeface="Open Sans"/>
                </a:rPr>
                <a:t> may provide unique insight into the brain’s functional architecture</a:t>
              </a:r>
              <a:endParaRPr sz="2650" dirty="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00" y="223789"/>
            <a:ext cx="1333100" cy="2035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Shape 131"/>
          <p:cNvGrpSpPr/>
          <p:nvPr/>
        </p:nvGrpSpPr>
        <p:grpSpPr>
          <a:xfrm>
            <a:off x="236068" y="10626400"/>
            <a:ext cx="11786420" cy="10485000"/>
            <a:chOff x="433797" y="3119125"/>
            <a:chExt cx="11524807" cy="10485000"/>
          </a:xfrm>
        </p:grpSpPr>
        <p:sp>
          <p:nvSpPr>
            <p:cNvPr id="132" name="Shape 132"/>
            <p:cNvSpPr txBox="1"/>
            <p:nvPr/>
          </p:nvSpPr>
          <p:spPr>
            <a:xfrm>
              <a:off x="433797" y="3119125"/>
              <a:ext cx="11524800" cy="11214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Methods</a:t>
              </a:r>
              <a:endParaRPr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433804" y="4088125"/>
              <a:ext cx="11524800" cy="95160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225" lv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Dataset</a:t>
              </a:r>
            </a:p>
            <a:p>
              <a:pPr marL="469900" lvl="0" indent="-447675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MyConnectome</a:t>
              </a: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: complete metabolic profile + </a:t>
              </a:r>
              <a:r>
                <a:rPr lang="en-US" sz="280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84 fMRI scans of a single subject </a:t>
              </a: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over a year – 31 in fed state, 40 in fasted state</a:t>
              </a:r>
              <a:endParaRPr lang="en-U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Mapper</a:t>
              </a: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Tool from </a:t>
              </a:r>
              <a:r>
                <a:rPr lang="en-US" sz="280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TDA/manifold learning</a:t>
              </a: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that can </a:t>
              </a:r>
              <a:r>
                <a:rPr lang="en-US" sz="280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capture the structure of the data</a:t>
              </a:r>
            </a:p>
            <a:p>
              <a:pPr marL="536575" lvl="0" indent="-51435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data into lower-dimensional embedding using </a:t>
              </a:r>
              <a:r>
                <a:rPr lang="en-US" sz="2800" dirty="0" err="1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tSNE</a:t>
              </a:r>
              <a:endParaRPr lang="en-US" sz="2800" dirty="0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536575" lvl="0" indent="-51435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Bin points according to resolution parameter</a:t>
              </a:r>
            </a:p>
            <a:p>
              <a:pPr marL="536575" lvl="0" indent="-51435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Bins on lower-dim points guide partial clustering on original high-dim points – we use </a:t>
              </a:r>
              <a:r>
                <a:rPr lang="en-US" sz="2800" dirty="0">
                  <a:solidFill>
                    <a:srgbClr val="C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hierarchical clustering, HBDSCAN</a:t>
              </a:r>
            </a:p>
            <a:p>
              <a:pPr marL="536575" lvl="0" indent="-514350" rtl="0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 is a graph that represents the “shape” of original data</a:t>
              </a: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endParaRPr lang="en-US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endParaRPr lang="en-US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endParaRPr lang="en-US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endParaRPr lang="en-US"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endParaRPr lang="en-US" sz="2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2225" lvl="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analysis</a:t>
              </a:r>
            </a:p>
            <a:p>
              <a:pPr marL="479425" lvl="0" indent="-45720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Betweenness centrality</a:t>
              </a:r>
            </a:p>
            <a:p>
              <a:pPr marL="479425" lvl="0" indent="-45720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Within-module degree</a:t>
              </a:r>
            </a:p>
            <a:p>
              <a:pPr marL="479425" lvl="0" indent="-45720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Participation coefficient</a:t>
              </a:r>
            </a:p>
            <a:p>
              <a:pPr marL="479425" lvl="0" indent="-45720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Modularity/community structure</a:t>
              </a:r>
            </a:p>
            <a:p>
              <a:pPr marL="479425" lvl="0" indent="-45720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Stochastic Block Model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12687334" y="2811136"/>
            <a:ext cx="19888353" cy="14418543"/>
            <a:chOff x="433791" y="3119124"/>
            <a:chExt cx="11524803" cy="8509025"/>
          </a:xfrm>
        </p:grpSpPr>
        <p:sp>
          <p:nvSpPr>
            <p:cNvPr id="135" name="Shape 135"/>
            <p:cNvSpPr txBox="1"/>
            <p:nvPr/>
          </p:nvSpPr>
          <p:spPr>
            <a:xfrm>
              <a:off x="433794" y="3119124"/>
              <a:ext cx="11524800" cy="6060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 and Discussion</a:t>
              </a:r>
              <a:endParaRPr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Shape 136"/>
            <p:cNvSpPr txBox="1"/>
            <p:nvPr/>
          </p:nvSpPr>
          <p:spPr>
            <a:xfrm>
              <a:off x="433791" y="3725249"/>
              <a:ext cx="11524800" cy="7902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37" name="Shape 137" descr="test_ac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50525" y="11530000"/>
            <a:ext cx="4954675" cy="47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 descr="train_performanc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72212" y="3962388"/>
            <a:ext cx="6003926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Updated Saliency Map Pics.png"/>
          <p:cNvPicPr preferRelativeResize="0"/>
          <p:nvPr/>
        </p:nvPicPr>
        <p:blipFill rotWithShape="1">
          <a:blip r:embed="rId6">
            <a:alphaModFix/>
          </a:blip>
          <a:srcRect t="1107" r="12816"/>
          <a:stretch/>
        </p:blipFill>
        <p:spPr>
          <a:xfrm>
            <a:off x="27767775" y="3878475"/>
            <a:ext cx="4643898" cy="625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Activation Map Pics.png"/>
          <p:cNvPicPr preferRelativeResize="0"/>
          <p:nvPr/>
        </p:nvPicPr>
        <p:blipFill rotWithShape="1">
          <a:blip r:embed="rId7">
            <a:alphaModFix/>
          </a:blip>
          <a:srcRect r="12180"/>
          <a:stretch/>
        </p:blipFill>
        <p:spPr>
          <a:xfrm>
            <a:off x="27767775" y="10363200"/>
            <a:ext cx="4700776" cy="6400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Shape 141"/>
          <p:cNvGrpSpPr/>
          <p:nvPr/>
        </p:nvGrpSpPr>
        <p:grpSpPr>
          <a:xfrm>
            <a:off x="19408400" y="4130663"/>
            <a:ext cx="7363288" cy="6272166"/>
            <a:chOff x="20523125" y="8001725"/>
            <a:chExt cx="7363288" cy="6272166"/>
          </a:xfrm>
        </p:grpSpPr>
        <p:pic>
          <p:nvPicPr>
            <p:cNvPr id="142" name="Shape 142" descr="vgg_roc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183575" y="8051000"/>
              <a:ext cx="3671887" cy="259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Shape 143" descr="iv3_roc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152613" y="11155538"/>
              <a:ext cx="3733800" cy="263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 descr="iv3_confusion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523125" y="11137600"/>
              <a:ext cx="3637750" cy="3136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Shape 145" descr="vgg_confusion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0545825" y="8001725"/>
              <a:ext cx="3637750" cy="313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Shape 172"/>
          <p:cNvGrpSpPr/>
          <p:nvPr/>
        </p:nvGrpSpPr>
        <p:grpSpPr>
          <a:xfrm>
            <a:off x="12673463" y="17454250"/>
            <a:ext cx="9572830" cy="3657000"/>
            <a:chOff x="433810" y="3691375"/>
            <a:chExt cx="12647417" cy="3657000"/>
          </a:xfrm>
        </p:grpSpPr>
        <p:sp>
          <p:nvSpPr>
            <p:cNvPr id="173" name="Shape 173"/>
            <p:cNvSpPr txBox="1"/>
            <p:nvPr/>
          </p:nvSpPr>
          <p:spPr>
            <a:xfrm>
              <a:off x="433810" y="3691375"/>
              <a:ext cx="12647400" cy="9618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Conclusions</a:t>
              </a:r>
              <a:endParaRPr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33826" y="4620475"/>
              <a:ext cx="12647400" cy="2727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42900" lvl="0" indent="-381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Transfer learning can be effectively applied to train deep learning classifiers on medical images</a:t>
              </a:r>
              <a:endParaRPr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lvl="0" indent="-381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VGG model can successfully determine OCT images containing pathological features</a:t>
              </a:r>
              <a:endParaRPr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lvl="0" indent="-38100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VGG model can be used to highlight physiologically relevant regions of interest to assist practitioner</a:t>
              </a:r>
              <a:endParaRPr sz="2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22565900" y="17454250"/>
            <a:ext cx="10009938" cy="3657000"/>
            <a:chOff x="1382846" y="3310075"/>
            <a:chExt cx="10687527" cy="3657000"/>
          </a:xfrm>
        </p:grpSpPr>
        <p:sp>
          <p:nvSpPr>
            <p:cNvPr id="176" name="Shape 176"/>
            <p:cNvSpPr txBox="1"/>
            <p:nvPr/>
          </p:nvSpPr>
          <p:spPr>
            <a:xfrm>
              <a:off x="1382873" y="3310075"/>
              <a:ext cx="10687500" cy="9291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References</a:t>
              </a:r>
              <a:endParaRPr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1382846" y="4239175"/>
              <a:ext cx="10687500" cy="2727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1435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/>
                <a:t>Deco, G., </a:t>
              </a:r>
              <a:r>
                <a:rPr lang="en-US" dirty="0" err="1"/>
                <a:t>Jirsa</a:t>
              </a:r>
              <a:r>
                <a:rPr lang="en-US" dirty="0"/>
                <a:t>, V. K., &amp; McIntosh, A. R. (2013). Resting brains never rest: Computational insights into potential cognitive architectures. </a:t>
              </a:r>
              <a:r>
                <a:rPr lang="en-US" i="1" dirty="0"/>
                <a:t>Trends in Neurosciences</a:t>
              </a:r>
              <a:r>
                <a:rPr lang="en-US" dirty="0"/>
                <a:t>, </a:t>
              </a:r>
              <a:r>
                <a:rPr lang="en-US" i="1" dirty="0"/>
                <a:t>36</a:t>
              </a:r>
              <a:r>
                <a:rPr lang="en-US" dirty="0"/>
                <a:t>(5), 268–274. https://</a:t>
              </a:r>
              <a:r>
                <a:rPr lang="en-US" dirty="0" err="1"/>
                <a:t>doi.org</a:t>
              </a:r>
              <a:r>
                <a:rPr lang="en-US" dirty="0"/>
                <a:t>/10.1016/j.tins.2013.03.001</a:t>
              </a:r>
            </a:p>
            <a:p>
              <a:pPr marL="51435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/>
                <a:t>Xu, T., Cullen, K. R., Mueller, B., Schreiner, M. W., Lim, K. O., Schulz, S. C., &amp; </a:t>
              </a:r>
              <a:r>
                <a:rPr lang="en-US" dirty="0" err="1"/>
                <a:t>Parhi</a:t>
              </a:r>
              <a:r>
                <a:rPr lang="en-US" dirty="0"/>
                <a:t>, K. K. (2016). Network analysis of functional brain connectivity in borderline personality disorder using resting-state fMRI. </a:t>
              </a:r>
              <a:r>
                <a:rPr lang="en-US" i="1" dirty="0" err="1"/>
                <a:t>NeuroImage</a:t>
              </a:r>
              <a:r>
                <a:rPr lang="en-US" i="1" dirty="0"/>
                <a:t>: Clinical</a:t>
              </a:r>
              <a:r>
                <a:rPr lang="en-US" dirty="0"/>
                <a:t>, </a:t>
              </a:r>
              <a:r>
                <a:rPr lang="en-US" i="1" dirty="0"/>
                <a:t>11</a:t>
              </a:r>
              <a:r>
                <a:rPr lang="en-US" dirty="0"/>
                <a:t>, 302–315. https://</a:t>
              </a:r>
              <a:r>
                <a:rPr lang="en-US" dirty="0" err="1"/>
                <a:t>doi.org</a:t>
              </a:r>
              <a:r>
                <a:rPr lang="en-US" dirty="0"/>
                <a:t>/10.1016/j.nicl.2016.02.006</a:t>
              </a:r>
            </a:p>
            <a:p>
              <a:pPr marL="51435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 err="1"/>
                <a:t>Poldrack</a:t>
              </a:r>
              <a:r>
                <a:rPr lang="en-US" dirty="0"/>
                <a:t>, R. A., </a:t>
              </a:r>
              <a:r>
                <a:rPr lang="en-US" dirty="0" err="1"/>
                <a:t>Laumann</a:t>
              </a:r>
              <a:r>
                <a:rPr lang="en-US" dirty="0"/>
                <a:t>, T. O., </a:t>
              </a:r>
              <a:r>
                <a:rPr lang="en-US" dirty="0" err="1"/>
                <a:t>Koyejo</a:t>
              </a:r>
              <a:r>
                <a:rPr lang="en-US" dirty="0"/>
                <a:t>, O., Gregory, B., Hover, A., Chen, M. Y., … Mumford, J. A. (2015). Long-term neural and physiological phenotyping of a single human. </a:t>
              </a:r>
              <a:r>
                <a:rPr lang="en-US" i="1" dirty="0"/>
                <a:t>Nature Communications</a:t>
              </a:r>
              <a:r>
                <a:rPr lang="en-US" dirty="0"/>
                <a:t>, </a:t>
              </a:r>
              <a:r>
                <a:rPr lang="en-US" i="1" dirty="0"/>
                <a:t>6</a:t>
              </a:r>
              <a:r>
                <a:rPr lang="en-US" dirty="0"/>
                <a:t>. https://</a:t>
              </a:r>
              <a:r>
                <a:rPr lang="en-US" dirty="0" err="1"/>
                <a:t>doi.org</a:t>
              </a:r>
              <a:r>
                <a:rPr lang="en-US" dirty="0"/>
                <a:t>/10.1038/ncomms9885</a:t>
              </a:r>
            </a:p>
            <a:p>
              <a:pPr marL="514350" lvl="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/>
                <a:t>Abbe, E., Bandeira, A.S., &amp; Hall, G. (2016). Exact Recovery in the Stochastic Block Model. </a:t>
              </a:r>
              <a:r>
                <a:rPr lang="en-US" i="1" dirty="0"/>
                <a:t>IEEE Transactions on Information Theory, 62</a:t>
              </a:r>
              <a:r>
                <a:rPr lang="en-US" dirty="0"/>
                <a:t>, 471-487.</a:t>
              </a:r>
            </a:p>
            <a:p>
              <a:pPr marL="514350" lvl="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/>
                <a:t>Jure </a:t>
              </a:r>
              <a:r>
                <a:rPr lang="en-US" dirty="0" err="1"/>
                <a:t>Leskovec</a:t>
              </a:r>
              <a:r>
                <a:rPr lang="en-US" dirty="0"/>
                <a:t>, Stanford CS224W: Social and Information Network Analysis, http://cs224w.stanford.edu </a:t>
              </a:r>
            </a:p>
            <a:p>
              <a:pPr marL="514350" lvl="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r>
                <a:rPr lang="en-US" dirty="0"/>
                <a:t>Saul, Nathaniel. What is Mapper? https://</a:t>
              </a:r>
              <a:r>
                <a:rPr lang="en-US" dirty="0" err="1"/>
                <a:t>sauln.github.io</a:t>
              </a:r>
              <a:r>
                <a:rPr lang="en-US"/>
                <a:t>/blog/mapper-intro/</a:t>
              </a:r>
              <a:endParaRPr lang="en-US" dirty="0"/>
            </a:p>
            <a:p>
              <a:pPr marL="514350" lvl="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endParaRPr lang="en-US" dirty="0"/>
            </a:p>
            <a:p>
              <a:pPr marL="514350" lvl="0" indent="-317500">
                <a:buClr>
                  <a:schemeClr val="dk1"/>
                </a:buClr>
                <a:buSzPts val="1400"/>
                <a:buFont typeface="Open Sans"/>
                <a:buAutoNum type="arabicPeriod"/>
              </a:pPr>
              <a:endParaRPr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2" name="Shape 182"/>
          <p:cNvSpPr txBox="1"/>
          <p:nvPr/>
        </p:nvSpPr>
        <p:spPr>
          <a:xfrm>
            <a:off x="19432075" y="10319100"/>
            <a:ext cx="75066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2:</a:t>
            </a:r>
            <a:r>
              <a:rPr lang="en-US" i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Confusion matrices and ROC curves for both models. Precision and recall for VGG was 100% and 99.8%, respectively. Precision and recall for IV3 was 95.4% and 90.9%, respectively.</a:t>
            </a:r>
            <a:endParaRPr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27998825" y="9760600"/>
            <a:ext cx="44127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4:</a:t>
            </a:r>
            <a:r>
              <a:rPr lang="en-US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Saliency maps of both models indicating which pixels in each sample image contribute most to class score.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7998825" y="16466200"/>
            <a:ext cx="44697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5:</a:t>
            </a:r>
            <a:r>
              <a:rPr lang="en-US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Class activation maps of both models indicating image regions CNN classifiers utilized to determine category.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3123600" y="10326625"/>
            <a:ext cx="56409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1:</a:t>
            </a:r>
            <a:r>
              <a:rPr lang="en-US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Comparison of the VGG19 and InceptionV3 training and validation accuracies and losses.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13123600" y="16194025"/>
            <a:ext cx="56409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3:</a:t>
            </a:r>
            <a:r>
              <a:rPr lang="en-US" i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Comparison of performances of each model on the test dataset, rounded to the nearest percent.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18865100" y="11530000"/>
            <a:ext cx="8442000" cy="54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</a:pPr>
            <a:r>
              <a:rPr lang="en-US" sz="28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InceptionV3 consistently performed worse than VGG</a:t>
            </a: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by 20% in training accuracy, 40% in validation accuracy, despite its touted ability to capture finer features within the images </a:t>
            </a:r>
            <a:endParaRPr sz="2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81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</a:pP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IV3 model misclassifications and class activation maps indicate that </a:t>
            </a:r>
            <a:r>
              <a:rPr lang="en-US" sz="28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the model is not picking up important features in the images</a:t>
            </a: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could have been </a:t>
            </a:r>
            <a:r>
              <a:rPr lang="en-US" sz="28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trained incorrectly</a:t>
            </a:r>
            <a:endParaRPr sz="28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810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</a:pPr>
            <a:r>
              <a:rPr lang="en-US" sz="28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VGG19 performed better </a:t>
            </a:r>
            <a:r>
              <a:rPr lang="en-US" sz="2800">
                <a:latin typeface="Open Sans"/>
                <a:ea typeface="Open Sans"/>
                <a:cs typeface="Open Sans"/>
                <a:sym typeface="Open Sans"/>
              </a:rPr>
              <a:t>than previous study [4] and IV3</a:t>
            </a:r>
            <a:r>
              <a:rPr lang="en-US"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on test dataset, and can identify </a:t>
            </a:r>
            <a:r>
              <a:rPr lang="en-US" sz="28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pathophysiologically relevant features</a:t>
            </a:r>
            <a:endParaRPr sz="2800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8364075" y="12482425"/>
            <a:ext cx="442200" cy="228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28847925" y="12482425"/>
            <a:ext cx="286200" cy="228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Shape 199"/>
          <p:cNvCxnSpPr/>
          <p:nvPr/>
        </p:nvCxnSpPr>
        <p:spPr>
          <a:xfrm>
            <a:off x="28639475" y="14008475"/>
            <a:ext cx="166800" cy="16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0" name="Shape 200"/>
          <p:cNvCxnSpPr/>
          <p:nvPr/>
        </p:nvCxnSpPr>
        <p:spPr>
          <a:xfrm>
            <a:off x="28364075" y="15566325"/>
            <a:ext cx="166800" cy="16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28639475" y="15630575"/>
            <a:ext cx="166800" cy="166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5D12688E-42C5-ED4A-9AFA-5D477FA7EF67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2"/>
          <a:stretch/>
        </p:blipFill>
        <p:spPr bwMode="auto">
          <a:xfrm>
            <a:off x="6921530" y="16417366"/>
            <a:ext cx="4686875" cy="277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27CADD-E5D2-CA43-A246-4448A859E7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66" t="796" r="1" b="2359"/>
          <a:stretch/>
        </p:blipFill>
        <p:spPr>
          <a:xfrm>
            <a:off x="7170912" y="19473620"/>
            <a:ext cx="2920451" cy="15231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0690F7-F487-C34C-A1B7-1F777E9510A5}"/>
              </a:ext>
            </a:extLst>
          </p:cNvPr>
          <p:cNvGrpSpPr/>
          <p:nvPr/>
        </p:nvGrpSpPr>
        <p:grpSpPr>
          <a:xfrm>
            <a:off x="1356600" y="16311182"/>
            <a:ext cx="4031674" cy="2355000"/>
            <a:chOff x="342562" y="16353400"/>
            <a:chExt cx="4031674" cy="2355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EE6ABC8-8A8A-794A-B4F4-5104A3FF2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6468" t="-8939" r="-1678" b="1"/>
            <a:stretch/>
          </p:blipFill>
          <p:spPr>
            <a:xfrm>
              <a:off x="342562" y="16353400"/>
              <a:ext cx="4031674" cy="1826250"/>
            </a:xfrm>
            <a:prstGeom prst="rect">
              <a:avLst/>
            </a:prstGeom>
          </p:spPr>
        </p:pic>
        <p:sp>
          <p:nvSpPr>
            <p:cNvPr id="47" name="Shape 182">
              <a:extLst>
                <a:ext uri="{FF2B5EF4-FFF2-40B4-BE49-F238E27FC236}">
                  <a16:creationId xmlns:a16="http://schemas.microsoft.com/office/drawing/2014/main" id="{C9BC942A-DBBE-C145-B04B-DDE40FAD4325}"/>
                </a:ext>
              </a:extLst>
            </p:cNvPr>
            <p:cNvSpPr txBox="1"/>
            <p:nvPr/>
          </p:nvSpPr>
          <p:spPr>
            <a:xfrm>
              <a:off x="620942" y="17918800"/>
              <a:ext cx="3753294" cy="7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i="1" dirty="0">
                  <a:latin typeface="Open Sans"/>
                  <a:ea typeface="Open Sans"/>
                  <a:cs typeface="Open Sans"/>
                  <a:sym typeface="Open Sans"/>
                </a:rPr>
                <a:t>Stochastic block model. Adapted from [4] </a:t>
              </a:r>
              <a:endParaRPr i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" name="Shape 182">
            <a:extLst>
              <a:ext uri="{FF2B5EF4-FFF2-40B4-BE49-F238E27FC236}">
                <a16:creationId xmlns:a16="http://schemas.microsoft.com/office/drawing/2014/main" id="{64E2E501-B12E-214F-90BD-582685055EA7}"/>
              </a:ext>
            </a:extLst>
          </p:cNvPr>
          <p:cNvSpPr txBox="1"/>
          <p:nvPr/>
        </p:nvSpPr>
        <p:spPr>
          <a:xfrm>
            <a:off x="5573879" y="18416050"/>
            <a:ext cx="2010428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pen Sans"/>
                <a:ea typeface="Open Sans"/>
                <a:cs typeface="Open Sans"/>
                <a:sym typeface="Open Sans"/>
              </a:rPr>
              <a:t>Illustration of the Mapper algorithm,. Adapted from [6].</a:t>
            </a:r>
            <a:endParaRPr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Shape 182">
            <a:extLst>
              <a:ext uri="{FF2B5EF4-FFF2-40B4-BE49-F238E27FC236}">
                <a16:creationId xmlns:a16="http://schemas.microsoft.com/office/drawing/2014/main" id="{E5565DF0-EC5C-4B42-A92F-E712CB45030A}"/>
              </a:ext>
            </a:extLst>
          </p:cNvPr>
          <p:cNvSpPr txBox="1"/>
          <p:nvPr/>
        </p:nvSpPr>
        <p:spPr>
          <a:xfrm>
            <a:off x="10247985" y="19859997"/>
            <a:ext cx="1763428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Open Sans"/>
                <a:ea typeface="Open Sans"/>
                <a:cs typeface="Open Sans"/>
                <a:sym typeface="Open Sans"/>
              </a:rPr>
              <a:t>Depiction of betweenness centrality. Adapted from [5]</a:t>
            </a:r>
            <a:endParaRPr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742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Open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Rafi Ayub</cp:lastModifiedBy>
  <cp:revision>10</cp:revision>
  <dcterms:modified xsi:type="dcterms:W3CDTF">2018-12-09T05:09:35Z</dcterms:modified>
</cp:coreProperties>
</file>